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4BD487-ACCB-40C1-B59F-EB74BE8D54CF}" type="doc">
      <dgm:prSet loTypeId="urn:microsoft.com/office/officeart/2005/8/layout/lProcess1" loCatId="process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C51C4E3-C86F-4658-9221-51F7A7ACD215}">
      <dgm:prSet phldrT="[Текст]"/>
      <dgm:spPr/>
      <dgm:t>
        <a:bodyPr/>
        <a:lstStyle/>
        <a:p>
          <a:r>
            <a:rPr lang="ru-RU" dirty="0" smtClean="0"/>
            <a:t>Госпошлина уплачена за : регистрацию НКО, общественной организации и т.д., услуги истребования документов с территории иностранных государств, </a:t>
          </a:r>
          <a:r>
            <a:rPr lang="ru-RU" dirty="0" err="1" smtClean="0"/>
            <a:t>апостиль</a:t>
          </a:r>
          <a:endParaRPr lang="ru-RU" dirty="0"/>
        </a:p>
      </dgm:t>
    </dgm:pt>
    <dgm:pt modelId="{A49E3DA7-83CB-402E-A720-A09FA072EC7E}" type="parTrans" cxnId="{ABE92278-369E-4073-92ED-FC0CDA4821E9}">
      <dgm:prSet/>
      <dgm:spPr/>
      <dgm:t>
        <a:bodyPr/>
        <a:lstStyle/>
        <a:p>
          <a:endParaRPr lang="ru-RU"/>
        </a:p>
      </dgm:t>
    </dgm:pt>
    <dgm:pt modelId="{5CA42511-8AD0-437C-897A-A9DB39EC363B}" type="sibTrans" cxnId="{ABE92278-369E-4073-92ED-FC0CDA4821E9}">
      <dgm:prSet/>
      <dgm:spPr/>
      <dgm:t>
        <a:bodyPr/>
        <a:lstStyle/>
        <a:p>
          <a:endParaRPr lang="ru-RU"/>
        </a:p>
      </dgm:t>
    </dgm:pt>
    <dgm:pt modelId="{B1F0E6C7-8888-4428-ADAC-37ACCA0129D9}">
      <dgm:prSet phldrT="[Текст]" custT="1"/>
      <dgm:spPr/>
      <dgm:t>
        <a:bodyPr/>
        <a:lstStyle/>
        <a:p>
          <a:r>
            <a:rPr lang="ru-RU" sz="1400" b="1" dirty="0" smtClean="0"/>
            <a:t>Обращаемся в Управление Минюста России по Тюменской области </a:t>
          </a:r>
          <a:r>
            <a:rPr lang="ru-RU" sz="1400" dirty="0" smtClean="0"/>
            <a:t>: </a:t>
          </a:r>
        </a:p>
        <a:p>
          <a:r>
            <a:rPr lang="ru-RU" sz="1400" dirty="0" err="1" smtClean="0"/>
            <a:t>г.Тюмень</a:t>
          </a:r>
          <a:r>
            <a:rPr lang="ru-RU" sz="1400" dirty="0" smtClean="0"/>
            <a:t>, </a:t>
          </a:r>
          <a:r>
            <a:rPr lang="ru-RU" sz="1400" dirty="0" err="1" smtClean="0"/>
            <a:t>ул.Водопроводная</a:t>
          </a:r>
          <a:r>
            <a:rPr lang="ru-RU" sz="1400" dirty="0" smtClean="0"/>
            <a:t>, д.34, </a:t>
          </a:r>
          <a:r>
            <a:rPr lang="ru-RU" sz="1400" dirty="0" err="1" smtClean="0"/>
            <a:t>каб</a:t>
          </a:r>
          <a:r>
            <a:rPr lang="ru-RU" sz="1400" dirty="0" smtClean="0"/>
            <a:t>. 306, 205 </a:t>
          </a:r>
        </a:p>
        <a:p>
          <a:r>
            <a:rPr lang="ru-RU" sz="1400" dirty="0" smtClean="0"/>
            <a:t>Лично, либо направляем пакет документов заказным письмом</a:t>
          </a:r>
          <a:endParaRPr lang="ru-RU" sz="1400" dirty="0"/>
        </a:p>
      </dgm:t>
    </dgm:pt>
    <dgm:pt modelId="{A3D9C667-375D-4EC2-9A52-2BED5FF02F84}" type="parTrans" cxnId="{15EDB0EC-5126-4525-BB86-8CDC08819DA5}">
      <dgm:prSet/>
      <dgm:spPr/>
      <dgm:t>
        <a:bodyPr/>
        <a:lstStyle/>
        <a:p>
          <a:endParaRPr lang="ru-RU"/>
        </a:p>
      </dgm:t>
    </dgm:pt>
    <dgm:pt modelId="{967B23F5-9601-4CBA-BCDD-93D595E28784}" type="sibTrans" cxnId="{15EDB0EC-5126-4525-BB86-8CDC08819DA5}">
      <dgm:prSet/>
      <dgm:spPr/>
      <dgm:t>
        <a:bodyPr/>
        <a:lstStyle/>
        <a:p>
          <a:endParaRPr lang="ru-RU"/>
        </a:p>
      </dgm:t>
    </dgm:pt>
    <dgm:pt modelId="{F035E229-8726-4582-B0D1-23C5CC5B7A0F}">
      <dgm:prSet phldrT="[Текст]" custT="1"/>
      <dgm:spPr/>
      <dgm:t>
        <a:bodyPr/>
        <a:lstStyle/>
        <a:p>
          <a:r>
            <a:rPr lang="ru-RU" sz="1200" dirty="0" smtClean="0"/>
            <a:t>Пакет документов, необходимый для возврата госпошлины:</a:t>
          </a:r>
        </a:p>
        <a:p>
          <a:r>
            <a:rPr lang="ru-RU" sz="1200" dirty="0" smtClean="0"/>
            <a:t>1. Заявление на возврат госпошлины (бланк заявления)</a:t>
          </a:r>
        </a:p>
        <a:p>
          <a:r>
            <a:rPr lang="ru-RU" sz="1200" dirty="0" smtClean="0"/>
            <a:t>2. Документ об оплате (чек, квитанция) оригинал в случае, если государственная пошлина подлежит возврату в полном размере,  если она подлежит возврату частично, - копии </a:t>
          </a:r>
        </a:p>
        <a:p>
          <a:r>
            <a:rPr lang="ru-RU" sz="1200" dirty="0" smtClean="0"/>
            <a:t>3. Паспорт (копия паспорта)</a:t>
          </a:r>
        </a:p>
        <a:p>
          <a:r>
            <a:rPr lang="ru-RU" sz="1200" dirty="0" smtClean="0"/>
            <a:t>4. Реквизиты счета на который будет произведен возврат госпошлины</a:t>
          </a:r>
          <a:endParaRPr lang="ru-RU" sz="1200" dirty="0"/>
        </a:p>
      </dgm:t>
    </dgm:pt>
    <dgm:pt modelId="{81D4D8DA-F0A7-49FB-ADF2-3D3021D1DF5E}" type="parTrans" cxnId="{90C6F55C-0017-4220-A4B7-11C65DE7CDEB}">
      <dgm:prSet/>
      <dgm:spPr/>
      <dgm:t>
        <a:bodyPr/>
        <a:lstStyle/>
        <a:p>
          <a:endParaRPr lang="ru-RU"/>
        </a:p>
      </dgm:t>
    </dgm:pt>
    <dgm:pt modelId="{16E238AB-021B-4469-84A5-BF2F267D8DC4}" type="sibTrans" cxnId="{90C6F55C-0017-4220-A4B7-11C65DE7CDEB}">
      <dgm:prSet/>
      <dgm:spPr/>
      <dgm:t>
        <a:bodyPr/>
        <a:lstStyle/>
        <a:p>
          <a:endParaRPr lang="ru-RU"/>
        </a:p>
      </dgm:t>
    </dgm:pt>
    <dgm:pt modelId="{F7815462-5B82-4D73-88B3-A4785A7C8B80}">
      <dgm:prSet phldrT="[Текст]"/>
      <dgm:spPr/>
      <dgm:t>
        <a:bodyPr/>
        <a:lstStyle/>
        <a:p>
          <a:r>
            <a:rPr lang="ru-RU" dirty="0" smtClean="0"/>
            <a:t>Госпошлина уплачена за услуги ЗАГС (регистрация, расторжение брака, справки и т.д., то есть в платежном документе указан:</a:t>
          </a:r>
        </a:p>
        <a:p>
          <a:r>
            <a:rPr lang="ru-RU" dirty="0" smtClean="0"/>
            <a:t> КБК 318 1 08 05000 01 0001 110</a:t>
          </a:r>
        </a:p>
        <a:p>
          <a:r>
            <a:rPr lang="ru-RU" dirty="0" smtClean="0"/>
            <a:t>   КБК 318 1 08 05000 01 0002 110 )</a:t>
          </a:r>
          <a:endParaRPr lang="ru-RU" dirty="0"/>
        </a:p>
      </dgm:t>
    </dgm:pt>
    <dgm:pt modelId="{8F019A1A-0881-4BE5-A958-436FE3582079}" type="parTrans" cxnId="{74888036-8A73-430D-8F7F-F42E017DB8CE}">
      <dgm:prSet/>
      <dgm:spPr/>
      <dgm:t>
        <a:bodyPr/>
        <a:lstStyle/>
        <a:p>
          <a:endParaRPr lang="ru-RU"/>
        </a:p>
      </dgm:t>
    </dgm:pt>
    <dgm:pt modelId="{C11C957B-FE5D-4EA3-AAAE-450256D1836C}" type="sibTrans" cxnId="{74888036-8A73-430D-8F7F-F42E017DB8CE}">
      <dgm:prSet/>
      <dgm:spPr/>
      <dgm:t>
        <a:bodyPr/>
        <a:lstStyle/>
        <a:p>
          <a:endParaRPr lang="ru-RU"/>
        </a:p>
      </dgm:t>
    </dgm:pt>
    <dgm:pt modelId="{F0CE9915-5E78-4077-B87F-9F5B9EB2F1AC}">
      <dgm:prSet phldrT="[Текст]" custT="1"/>
      <dgm:spPr/>
      <dgm:t>
        <a:bodyPr/>
        <a:lstStyle/>
        <a:p>
          <a:r>
            <a:rPr lang="ru-RU" sz="1400" b="1" dirty="0" smtClean="0"/>
            <a:t>Обращаемся в орган ЗАГС ,</a:t>
          </a:r>
        </a:p>
        <a:p>
          <a:r>
            <a:rPr lang="ru-RU" sz="1400" b="1" dirty="0" smtClean="0"/>
            <a:t> для оформления Решения о возврате госпошлины</a:t>
          </a:r>
          <a:endParaRPr lang="ru-RU" sz="1400" b="1" dirty="0"/>
        </a:p>
      </dgm:t>
    </dgm:pt>
    <dgm:pt modelId="{7BF0F05B-B8FF-4BB5-B291-E303932F13C6}" type="parTrans" cxnId="{1566336F-A582-4D28-A629-81837D108198}">
      <dgm:prSet/>
      <dgm:spPr/>
      <dgm:t>
        <a:bodyPr/>
        <a:lstStyle/>
        <a:p>
          <a:endParaRPr lang="ru-RU"/>
        </a:p>
      </dgm:t>
    </dgm:pt>
    <dgm:pt modelId="{BB658CC8-BEB3-4438-9C5D-3135340EC1B2}" type="sibTrans" cxnId="{1566336F-A582-4D28-A629-81837D108198}">
      <dgm:prSet/>
      <dgm:spPr/>
      <dgm:t>
        <a:bodyPr/>
        <a:lstStyle/>
        <a:p>
          <a:endParaRPr lang="ru-RU"/>
        </a:p>
      </dgm:t>
    </dgm:pt>
    <dgm:pt modelId="{B07735E4-DCF8-47ED-AF5A-66EEAC01E70E}">
      <dgm:prSet phldrT="[Текст]" custT="1"/>
      <dgm:spPr/>
      <dgm:t>
        <a:bodyPr/>
        <a:lstStyle/>
        <a:p>
          <a:r>
            <a:rPr lang="ru-RU" sz="1200" dirty="0" smtClean="0"/>
            <a:t>Пакет документов, необходимый для оформления Решения о возврате госпошлины:</a:t>
          </a:r>
        </a:p>
        <a:p>
          <a:r>
            <a:rPr lang="ru-RU" sz="1200" dirty="0" smtClean="0"/>
            <a:t>1. Документ об оплате (чек, квитанция) оригинал в случае, если государственная пошлина подлежит возврату в полном размере, если она подлежит возврату частично, - копии </a:t>
          </a:r>
        </a:p>
        <a:p>
          <a:r>
            <a:rPr lang="ru-RU" sz="1200" dirty="0" smtClean="0"/>
            <a:t>2. Паспорт</a:t>
          </a:r>
        </a:p>
        <a:p>
          <a:r>
            <a:rPr lang="ru-RU" sz="1200" dirty="0" smtClean="0"/>
            <a:t>3 Реквизиты счета на который будет произведен возврат госпошлины</a:t>
          </a:r>
          <a:endParaRPr lang="ru-RU" sz="1200" dirty="0"/>
        </a:p>
      </dgm:t>
    </dgm:pt>
    <dgm:pt modelId="{63530321-C7EE-46C6-9AFA-008125B9BB3D}" type="parTrans" cxnId="{8AD22B77-1E53-4DB9-8434-F4958EE3963F}">
      <dgm:prSet/>
      <dgm:spPr/>
      <dgm:t>
        <a:bodyPr/>
        <a:lstStyle/>
        <a:p>
          <a:endParaRPr lang="ru-RU"/>
        </a:p>
      </dgm:t>
    </dgm:pt>
    <dgm:pt modelId="{FDA78279-4CAC-4718-BB03-7984B00D551A}" type="sibTrans" cxnId="{8AD22B77-1E53-4DB9-8434-F4958EE3963F}">
      <dgm:prSet/>
      <dgm:spPr/>
      <dgm:t>
        <a:bodyPr/>
        <a:lstStyle/>
        <a:p>
          <a:endParaRPr lang="ru-RU"/>
        </a:p>
      </dgm:t>
    </dgm:pt>
    <dgm:pt modelId="{B8BD4731-65AA-43C2-A711-A70B11CD886D}" type="pres">
      <dgm:prSet presAssocID="{064BD487-ACCB-40C1-B59F-EB74BE8D54C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9E6CBC5-3AB7-4A7A-9F6B-CD4483ABC2F7}" type="pres">
      <dgm:prSet presAssocID="{8C51C4E3-C86F-4658-9221-51F7A7ACD215}" presName="vertFlow" presStyleCnt="0"/>
      <dgm:spPr/>
    </dgm:pt>
    <dgm:pt modelId="{80A21EF3-DF3A-4747-9C82-FD044D83C02B}" type="pres">
      <dgm:prSet presAssocID="{8C51C4E3-C86F-4658-9221-51F7A7ACD215}" presName="header" presStyleLbl="node1" presStyleIdx="0" presStyleCnt="2"/>
      <dgm:spPr/>
      <dgm:t>
        <a:bodyPr/>
        <a:lstStyle/>
        <a:p>
          <a:endParaRPr lang="ru-RU"/>
        </a:p>
      </dgm:t>
    </dgm:pt>
    <dgm:pt modelId="{1D469238-23E8-4DE8-B45C-C42EB38DDED9}" type="pres">
      <dgm:prSet presAssocID="{A3D9C667-375D-4EC2-9A52-2BED5FF02F84}" presName="parTrans" presStyleLbl="sibTrans2D1" presStyleIdx="0" presStyleCnt="4"/>
      <dgm:spPr/>
      <dgm:t>
        <a:bodyPr/>
        <a:lstStyle/>
        <a:p>
          <a:endParaRPr lang="ru-RU"/>
        </a:p>
      </dgm:t>
    </dgm:pt>
    <dgm:pt modelId="{33822A57-F6AC-40C4-9D13-68F74D00F08D}" type="pres">
      <dgm:prSet presAssocID="{B1F0E6C7-8888-4428-ADAC-37ACCA0129D9}" presName="child" presStyleLbl="alignAccFollowNode1" presStyleIdx="0" presStyleCnt="4" custLinFactNeighborX="-53" custLinFactNeighborY="212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94D4B4-2134-4EB3-BC48-A738F26B2E6A}" type="pres">
      <dgm:prSet presAssocID="{967B23F5-9601-4CBA-BCDD-93D595E28784}" presName="sibTrans" presStyleLbl="sibTrans2D1" presStyleIdx="1" presStyleCnt="4"/>
      <dgm:spPr/>
      <dgm:t>
        <a:bodyPr/>
        <a:lstStyle/>
        <a:p>
          <a:endParaRPr lang="ru-RU"/>
        </a:p>
      </dgm:t>
    </dgm:pt>
    <dgm:pt modelId="{22FF452E-D4A0-4DFA-AA10-1372E10D7434}" type="pres">
      <dgm:prSet presAssocID="{F035E229-8726-4582-B0D1-23C5CC5B7A0F}" presName="child" presStyleLbl="alignAccFollowNode1" presStyleIdx="1" presStyleCnt="4" custScaleY="13455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C357C9-0ADF-484E-AC18-6864246EEE81}" type="pres">
      <dgm:prSet presAssocID="{8C51C4E3-C86F-4658-9221-51F7A7ACD215}" presName="hSp" presStyleCnt="0"/>
      <dgm:spPr/>
    </dgm:pt>
    <dgm:pt modelId="{41219774-BC67-469D-84D5-BF55F21B8E63}" type="pres">
      <dgm:prSet presAssocID="{F7815462-5B82-4D73-88B3-A4785A7C8B80}" presName="vertFlow" presStyleCnt="0"/>
      <dgm:spPr/>
    </dgm:pt>
    <dgm:pt modelId="{D4EED627-D865-433B-82AA-F44274BE33BD}" type="pres">
      <dgm:prSet presAssocID="{F7815462-5B82-4D73-88B3-A4785A7C8B80}" presName="header" presStyleLbl="node1" presStyleIdx="1" presStyleCnt="2"/>
      <dgm:spPr/>
      <dgm:t>
        <a:bodyPr/>
        <a:lstStyle/>
        <a:p>
          <a:endParaRPr lang="ru-RU"/>
        </a:p>
      </dgm:t>
    </dgm:pt>
    <dgm:pt modelId="{1D1599D4-175C-442C-A878-8D7EC319EB0E}" type="pres">
      <dgm:prSet presAssocID="{7BF0F05B-B8FF-4BB5-B291-E303932F13C6}" presName="parTrans" presStyleLbl="sibTrans2D1" presStyleIdx="2" presStyleCnt="4"/>
      <dgm:spPr/>
      <dgm:t>
        <a:bodyPr/>
        <a:lstStyle/>
        <a:p>
          <a:endParaRPr lang="ru-RU"/>
        </a:p>
      </dgm:t>
    </dgm:pt>
    <dgm:pt modelId="{66026166-8919-468E-B74C-C7D539BAC4AD}" type="pres">
      <dgm:prSet presAssocID="{F0CE9915-5E78-4077-B87F-9F5B9EB2F1AC}" presName="child" presStyleLbl="alignAccFollowNode1" presStyleIdx="2" presStyleCnt="4" custLinFactNeighborX="1167" custLinFactNeighborY="222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B2CEAF-B883-40FB-AF5C-2570C8F05B50}" type="pres">
      <dgm:prSet presAssocID="{BB658CC8-BEB3-4438-9C5D-3135340EC1B2}" presName="sibTrans" presStyleLbl="sibTrans2D1" presStyleIdx="3" presStyleCnt="4"/>
      <dgm:spPr/>
      <dgm:t>
        <a:bodyPr/>
        <a:lstStyle/>
        <a:p>
          <a:endParaRPr lang="ru-RU"/>
        </a:p>
      </dgm:t>
    </dgm:pt>
    <dgm:pt modelId="{1A50BC01-4F86-4AB5-98C0-BF61AF42C0BE}" type="pres">
      <dgm:prSet presAssocID="{B07735E4-DCF8-47ED-AF5A-66EEAC01E70E}" presName="child" presStyleLbl="alignAccFollowNode1" presStyleIdx="3" presStyleCnt="4" custScaleY="12364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7C13820-1B78-411A-9D77-FA9DADFF0DE1}" type="presOf" srcId="{7BF0F05B-B8FF-4BB5-B291-E303932F13C6}" destId="{1D1599D4-175C-442C-A878-8D7EC319EB0E}" srcOrd="0" destOrd="0" presId="urn:microsoft.com/office/officeart/2005/8/layout/lProcess1"/>
    <dgm:cxn modelId="{ABE92278-369E-4073-92ED-FC0CDA4821E9}" srcId="{064BD487-ACCB-40C1-B59F-EB74BE8D54CF}" destId="{8C51C4E3-C86F-4658-9221-51F7A7ACD215}" srcOrd="0" destOrd="0" parTransId="{A49E3DA7-83CB-402E-A720-A09FA072EC7E}" sibTransId="{5CA42511-8AD0-437C-897A-A9DB39EC363B}"/>
    <dgm:cxn modelId="{1247B6E4-39DB-43EA-9DFE-FE38E7F62F37}" type="presOf" srcId="{8C51C4E3-C86F-4658-9221-51F7A7ACD215}" destId="{80A21EF3-DF3A-4747-9C82-FD044D83C02B}" srcOrd="0" destOrd="0" presId="urn:microsoft.com/office/officeart/2005/8/layout/lProcess1"/>
    <dgm:cxn modelId="{20591098-BE12-4F6A-81E2-A5CB99F68FA3}" type="presOf" srcId="{BB658CC8-BEB3-4438-9C5D-3135340EC1B2}" destId="{FAB2CEAF-B883-40FB-AF5C-2570C8F05B50}" srcOrd="0" destOrd="0" presId="urn:microsoft.com/office/officeart/2005/8/layout/lProcess1"/>
    <dgm:cxn modelId="{16A60560-552E-4454-969A-CFB958504F48}" type="presOf" srcId="{064BD487-ACCB-40C1-B59F-EB74BE8D54CF}" destId="{B8BD4731-65AA-43C2-A711-A70B11CD886D}" srcOrd="0" destOrd="0" presId="urn:microsoft.com/office/officeart/2005/8/layout/lProcess1"/>
    <dgm:cxn modelId="{74888036-8A73-430D-8F7F-F42E017DB8CE}" srcId="{064BD487-ACCB-40C1-B59F-EB74BE8D54CF}" destId="{F7815462-5B82-4D73-88B3-A4785A7C8B80}" srcOrd="1" destOrd="0" parTransId="{8F019A1A-0881-4BE5-A958-436FE3582079}" sibTransId="{C11C957B-FE5D-4EA3-AAAE-450256D1836C}"/>
    <dgm:cxn modelId="{90C6F55C-0017-4220-A4B7-11C65DE7CDEB}" srcId="{8C51C4E3-C86F-4658-9221-51F7A7ACD215}" destId="{F035E229-8726-4582-B0D1-23C5CC5B7A0F}" srcOrd="1" destOrd="0" parTransId="{81D4D8DA-F0A7-49FB-ADF2-3D3021D1DF5E}" sibTransId="{16E238AB-021B-4469-84A5-BF2F267D8DC4}"/>
    <dgm:cxn modelId="{AF58783A-DD4E-4300-9750-0B6FA55A2A77}" type="presOf" srcId="{F035E229-8726-4582-B0D1-23C5CC5B7A0F}" destId="{22FF452E-D4A0-4DFA-AA10-1372E10D7434}" srcOrd="0" destOrd="0" presId="urn:microsoft.com/office/officeart/2005/8/layout/lProcess1"/>
    <dgm:cxn modelId="{15EDB0EC-5126-4525-BB86-8CDC08819DA5}" srcId="{8C51C4E3-C86F-4658-9221-51F7A7ACD215}" destId="{B1F0E6C7-8888-4428-ADAC-37ACCA0129D9}" srcOrd="0" destOrd="0" parTransId="{A3D9C667-375D-4EC2-9A52-2BED5FF02F84}" sibTransId="{967B23F5-9601-4CBA-BCDD-93D595E28784}"/>
    <dgm:cxn modelId="{40BB6950-CEEA-403E-945E-30D0F0730755}" type="presOf" srcId="{967B23F5-9601-4CBA-BCDD-93D595E28784}" destId="{5794D4B4-2134-4EB3-BC48-A738F26B2E6A}" srcOrd="0" destOrd="0" presId="urn:microsoft.com/office/officeart/2005/8/layout/lProcess1"/>
    <dgm:cxn modelId="{772EDBC8-FFF0-4E29-9042-CD95814209D7}" type="presOf" srcId="{A3D9C667-375D-4EC2-9A52-2BED5FF02F84}" destId="{1D469238-23E8-4DE8-B45C-C42EB38DDED9}" srcOrd="0" destOrd="0" presId="urn:microsoft.com/office/officeart/2005/8/layout/lProcess1"/>
    <dgm:cxn modelId="{8AD22B77-1E53-4DB9-8434-F4958EE3963F}" srcId="{F7815462-5B82-4D73-88B3-A4785A7C8B80}" destId="{B07735E4-DCF8-47ED-AF5A-66EEAC01E70E}" srcOrd="1" destOrd="0" parTransId="{63530321-C7EE-46C6-9AFA-008125B9BB3D}" sibTransId="{FDA78279-4CAC-4718-BB03-7984B00D551A}"/>
    <dgm:cxn modelId="{0A009846-B929-4B2F-BE8B-599C3040AB11}" type="presOf" srcId="{B1F0E6C7-8888-4428-ADAC-37ACCA0129D9}" destId="{33822A57-F6AC-40C4-9D13-68F74D00F08D}" srcOrd="0" destOrd="0" presId="urn:microsoft.com/office/officeart/2005/8/layout/lProcess1"/>
    <dgm:cxn modelId="{0DA2E142-26E4-46C4-9E91-7A4E970115BF}" type="presOf" srcId="{F0CE9915-5E78-4077-B87F-9F5B9EB2F1AC}" destId="{66026166-8919-468E-B74C-C7D539BAC4AD}" srcOrd="0" destOrd="0" presId="urn:microsoft.com/office/officeart/2005/8/layout/lProcess1"/>
    <dgm:cxn modelId="{7225A157-4272-409A-8BC6-D87BEA9A1A48}" type="presOf" srcId="{B07735E4-DCF8-47ED-AF5A-66EEAC01E70E}" destId="{1A50BC01-4F86-4AB5-98C0-BF61AF42C0BE}" srcOrd="0" destOrd="0" presId="urn:microsoft.com/office/officeart/2005/8/layout/lProcess1"/>
    <dgm:cxn modelId="{1566336F-A582-4D28-A629-81837D108198}" srcId="{F7815462-5B82-4D73-88B3-A4785A7C8B80}" destId="{F0CE9915-5E78-4077-B87F-9F5B9EB2F1AC}" srcOrd="0" destOrd="0" parTransId="{7BF0F05B-B8FF-4BB5-B291-E303932F13C6}" sibTransId="{BB658CC8-BEB3-4438-9C5D-3135340EC1B2}"/>
    <dgm:cxn modelId="{AE152EE6-4761-4EAC-A33A-D6CEA2995C9D}" type="presOf" srcId="{F7815462-5B82-4D73-88B3-A4785A7C8B80}" destId="{D4EED627-D865-433B-82AA-F44274BE33BD}" srcOrd="0" destOrd="0" presId="urn:microsoft.com/office/officeart/2005/8/layout/lProcess1"/>
    <dgm:cxn modelId="{6523EBA2-EDF1-4982-9C50-1545478F9144}" type="presParOf" srcId="{B8BD4731-65AA-43C2-A711-A70B11CD886D}" destId="{39E6CBC5-3AB7-4A7A-9F6B-CD4483ABC2F7}" srcOrd="0" destOrd="0" presId="urn:microsoft.com/office/officeart/2005/8/layout/lProcess1"/>
    <dgm:cxn modelId="{275F41E2-DAE7-45E2-B343-FA15FD867110}" type="presParOf" srcId="{39E6CBC5-3AB7-4A7A-9F6B-CD4483ABC2F7}" destId="{80A21EF3-DF3A-4747-9C82-FD044D83C02B}" srcOrd="0" destOrd="0" presId="urn:microsoft.com/office/officeart/2005/8/layout/lProcess1"/>
    <dgm:cxn modelId="{E78C4E1D-6C06-42E9-8A86-D0C24D91E428}" type="presParOf" srcId="{39E6CBC5-3AB7-4A7A-9F6B-CD4483ABC2F7}" destId="{1D469238-23E8-4DE8-B45C-C42EB38DDED9}" srcOrd="1" destOrd="0" presId="urn:microsoft.com/office/officeart/2005/8/layout/lProcess1"/>
    <dgm:cxn modelId="{72E85CAF-63FA-4345-8D37-77F1F1D39C98}" type="presParOf" srcId="{39E6CBC5-3AB7-4A7A-9F6B-CD4483ABC2F7}" destId="{33822A57-F6AC-40C4-9D13-68F74D00F08D}" srcOrd="2" destOrd="0" presId="urn:microsoft.com/office/officeart/2005/8/layout/lProcess1"/>
    <dgm:cxn modelId="{26B0D06F-C1A5-4A47-801A-65E2774A6F8E}" type="presParOf" srcId="{39E6CBC5-3AB7-4A7A-9F6B-CD4483ABC2F7}" destId="{5794D4B4-2134-4EB3-BC48-A738F26B2E6A}" srcOrd="3" destOrd="0" presId="urn:microsoft.com/office/officeart/2005/8/layout/lProcess1"/>
    <dgm:cxn modelId="{CDDDC51D-581A-4305-9956-9A559F139C5B}" type="presParOf" srcId="{39E6CBC5-3AB7-4A7A-9F6B-CD4483ABC2F7}" destId="{22FF452E-D4A0-4DFA-AA10-1372E10D7434}" srcOrd="4" destOrd="0" presId="urn:microsoft.com/office/officeart/2005/8/layout/lProcess1"/>
    <dgm:cxn modelId="{95CF2B83-3B57-4D72-8D1B-0EA8C1F50FF6}" type="presParOf" srcId="{B8BD4731-65AA-43C2-A711-A70B11CD886D}" destId="{F4C357C9-0ADF-484E-AC18-6864246EEE81}" srcOrd="1" destOrd="0" presId="urn:microsoft.com/office/officeart/2005/8/layout/lProcess1"/>
    <dgm:cxn modelId="{5DDA981C-CDE9-47AF-9DBE-45224E4D43AC}" type="presParOf" srcId="{B8BD4731-65AA-43C2-A711-A70B11CD886D}" destId="{41219774-BC67-469D-84D5-BF55F21B8E63}" srcOrd="2" destOrd="0" presId="urn:microsoft.com/office/officeart/2005/8/layout/lProcess1"/>
    <dgm:cxn modelId="{5837F867-229D-4999-B45C-AB8DBA699307}" type="presParOf" srcId="{41219774-BC67-469D-84D5-BF55F21B8E63}" destId="{D4EED627-D865-433B-82AA-F44274BE33BD}" srcOrd="0" destOrd="0" presId="urn:microsoft.com/office/officeart/2005/8/layout/lProcess1"/>
    <dgm:cxn modelId="{C5E8C6F2-4964-4E2F-A4ED-39E054FE3033}" type="presParOf" srcId="{41219774-BC67-469D-84D5-BF55F21B8E63}" destId="{1D1599D4-175C-442C-A878-8D7EC319EB0E}" srcOrd="1" destOrd="0" presId="urn:microsoft.com/office/officeart/2005/8/layout/lProcess1"/>
    <dgm:cxn modelId="{59237EE9-8DF1-4D9D-8440-483D7ABFC4C1}" type="presParOf" srcId="{41219774-BC67-469D-84D5-BF55F21B8E63}" destId="{66026166-8919-468E-B74C-C7D539BAC4AD}" srcOrd="2" destOrd="0" presId="urn:microsoft.com/office/officeart/2005/8/layout/lProcess1"/>
    <dgm:cxn modelId="{7A9281FE-49EF-4C87-B8DE-1E2B7FFADDE2}" type="presParOf" srcId="{41219774-BC67-469D-84D5-BF55F21B8E63}" destId="{FAB2CEAF-B883-40FB-AF5C-2570C8F05B50}" srcOrd="3" destOrd="0" presId="urn:microsoft.com/office/officeart/2005/8/layout/lProcess1"/>
    <dgm:cxn modelId="{400A42EC-002E-49CC-B80C-8E5499283245}" type="presParOf" srcId="{41219774-BC67-469D-84D5-BF55F21B8E63}" destId="{1A50BC01-4F86-4AB5-98C0-BF61AF42C0BE}" srcOrd="4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A21EF3-DF3A-4747-9C82-FD044D83C02B}">
      <dsp:nvSpPr>
        <dsp:cNvPr id="0" name=""/>
        <dsp:cNvSpPr/>
      </dsp:nvSpPr>
      <dsp:spPr>
        <a:xfrm>
          <a:off x="3513" y="82295"/>
          <a:ext cx="5243833" cy="131095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Госпошлина уплачена за : регистрацию НКО, общественной организации и т.д., услуги истребования документов с территории иностранных государств, </a:t>
          </a:r>
          <a:r>
            <a:rPr lang="ru-RU" sz="1400" kern="1200" dirty="0" err="1" smtClean="0"/>
            <a:t>апостиль</a:t>
          </a:r>
          <a:endParaRPr lang="ru-RU" sz="1400" kern="1200" dirty="0"/>
        </a:p>
      </dsp:txBody>
      <dsp:txXfrm>
        <a:off x="41910" y="120692"/>
        <a:ext cx="5167039" cy="1234164"/>
      </dsp:txXfrm>
    </dsp:sp>
    <dsp:sp modelId="{1D469238-23E8-4DE8-B45C-C42EB38DDED9}">
      <dsp:nvSpPr>
        <dsp:cNvPr id="0" name=""/>
        <dsp:cNvSpPr/>
      </dsp:nvSpPr>
      <dsp:spPr>
        <a:xfrm rot="5405369">
          <a:off x="2506891" y="1512844"/>
          <a:ext cx="234300" cy="229417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3822A57-F6AC-40C4-9D13-68F74D00F08D}">
      <dsp:nvSpPr>
        <dsp:cNvPr id="0" name=""/>
        <dsp:cNvSpPr/>
      </dsp:nvSpPr>
      <dsp:spPr>
        <a:xfrm>
          <a:off x="734" y="1861853"/>
          <a:ext cx="5243833" cy="1310958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Обращаемся в Управление Минюста России по Тюменской области </a:t>
          </a:r>
          <a:r>
            <a:rPr lang="ru-RU" sz="1400" kern="1200" dirty="0" smtClean="0"/>
            <a:t>: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err="1" smtClean="0"/>
            <a:t>г.Тюмень</a:t>
          </a:r>
          <a:r>
            <a:rPr lang="ru-RU" sz="1400" kern="1200" dirty="0" smtClean="0"/>
            <a:t>, </a:t>
          </a:r>
          <a:r>
            <a:rPr lang="ru-RU" sz="1400" kern="1200" dirty="0" err="1" smtClean="0"/>
            <a:t>ул.Водопроводная</a:t>
          </a:r>
          <a:r>
            <a:rPr lang="ru-RU" sz="1400" kern="1200" dirty="0" smtClean="0"/>
            <a:t>, д.34, </a:t>
          </a:r>
          <a:r>
            <a:rPr lang="ru-RU" sz="1400" kern="1200" dirty="0" err="1" smtClean="0"/>
            <a:t>каб</a:t>
          </a:r>
          <a:r>
            <a:rPr lang="ru-RU" sz="1400" kern="1200" dirty="0" smtClean="0"/>
            <a:t>. 306, 205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Лично, либо направляем пакет документов заказным письмом</a:t>
          </a:r>
          <a:endParaRPr lang="ru-RU" sz="1400" kern="1200" dirty="0"/>
        </a:p>
      </dsp:txBody>
      <dsp:txXfrm>
        <a:off x="39131" y="1900250"/>
        <a:ext cx="5167039" cy="1234164"/>
      </dsp:txXfrm>
    </dsp:sp>
    <dsp:sp modelId="{5794D4B4-2134-4EB3-BC48-A738F26B2E6A}">
      <dsp:nvSpPr>
        <dsp:cNvPr id="0" name=""/>
        <dsp:cNvSpPr/>
      </dsp:nvSpPr>
      <dsp:spPr>
        <a:xfrm rot="5395190">
          <a:off x="2514055" y="3282638"/>
          <a:ext cx="219654" cy="229417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2FF452E-D4A0-4DFA-AA10-1372E10D7434}">
      <dsp:nvSpPr>
        <dsp:cNvPr id="0" name=""/>
        <dsp:cNvSpPr/>
      </dsp:nvSpPr>
      <dsp:spPr>
        <a:xfrm>
          <a:off x="3513" y="3621882"/>
          <a:ext cx="5243833" cy="176393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Пакет документов, необходимый для возврата госпошлины: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1. Заявление на возврат госпошлины (бланк заявления)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2. Документ об оплате (чек, квитанция) оригинал в случае, если государственная пошлина подлежит возврату в полном размере,  если она подлежит возврату частично, - копии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3. Паспорт (копия паспорта)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4. Реквизиты счета на который будет произведен возврат госпошлины</a:t>
          </a:r>
          <a:endParaRPr lang="ru-RU" sz="1200" kern="1200" dirty="0"/>
        </a:p>
      </dsp:txBody>
      <dsp:txXfrm>
        <a:off x="55177" y="3673546"/>
        <a:ext cx="5140505" cy="1660605"/>
      </dsp:txXfrm>
    </dsp:sp>
    <dsp:sp modelId="{D4EED627-D865-433B-82AA-F44274BE33BD}">
      <dsp:nvSpPr>
        <dsp:cNvPr id="0" name=""/>
        <dsp:cNvSpPr/>
      </dsp:nvSpPr>
      <dsp:spPr>
        <a:xfrm>
          <a:off x="5981484" y="82295"/>
          <a:ext cx="5243833" cy="131095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Госпошлина уплачена за услуги ЗАГС (регистрация, расторжение брака, справки и т.д., то есть в платежном документе указан: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 КБК 318 1 08 05000 01 0001 110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   КБК 318 1 08 05000 01 0002 110 )</a:t>
          </a:r>
          <a:endParaRPr lang="ru-RU" sz="1400" kern="1200" dirty="0"/>
        </a:p>
      </dsp:txBody>
      <dsp:txXfrm>
        <a:off x="6019881" y="120692"/>
        <a:ext cx="5167039" cy="1234164"/>
      </dsp:txXfrm>
    </dsp:sp>
    <dsp:sp modelId="{1D1599D4-175C-442C-A878-8D7EC319EB0E}">
      <dsp:nvSpPr>
        <dsp:cNvPr id="0" name=""/>
        <dsp:cNvSpPr/>
      </dsp:nvSpPr>
      <dsp:spPr>
        <a:xfrm rot="5393214">
          <a:off x="8487897" y="1513064"/>
          <a:ext cx="234520" cy="229417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6026166-8919-468E-B74C-C7D539BAC4AD}">
      <dsp:nvSpPr>
        <dsp:cNvPr id="0" name=""/>
        <dsp:cNvSpPr/>
      </dsp:nvSpPr>
      <dsp:spPr>
        <a:xfrm>
          <a:off x="5984998" y="1862293"/>
          <a:ext cx="5243833" cy="1310958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Обращаемся в орган ЗАГС ,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 для оформления Решения о возврате госпошлины</a:t>
          </a:r>
          <a:endParaRPr lang="ru-RU" sz="1400" b="1" kern="1200" dirty="0"/>
        </a:p>
      </dsp:txBody>
      <dsp:txXfrm>
        <a:off x="6023395" y="1900690"/>
        <a:ext cx="5167039" cy="1234164"/>
      </dsp:txXfrm>
    </dsp:sp>
    <dsp:sp modelId="{FAB2CEAF-B883-40FB-AF5C-2570C8F05B50}">
      <dsp:nvSpPr>
        <dsp:cNvPr id="0" name=""/>
        <dsp:cNvSpPr/>
      </dsp:nvSpPr>
      <dsp:spPr>
        <a:xfrm rot="5406309">
          <a:off x="8495693" y="3282858"/>
          <a:ext cx="219213" cy="229417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A50BC01-4F86-4AB5-98C0-BF61AF42C0BE}">
      <dsp:nvSpPr>
        <dsp:cNvPr id="0" name=""/>
        <dsp:cNvSpPr/>
      </dsp:nvSpPr>
      <dsp:spPr>
        <a:xfrm>
          <a:off x="5981484" y="3621882"/>
          <a:ext cx="5243833" cy="162097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Пакет документов, необходимый для оформления Решения о возврате госпошлины: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1. Документ об оплате (чек, квитанция) оригинал в случае, если государственная пошлина подлежит возврату в полном размере, если она подлежит возврату частично, - копии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2. Паспорт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3 Реквизиты счета на который будет произведен возврат госпошлины</a:t>
          </a:r>
          <a:endParaRPr lang="ru-RU" sz="1200" kern="1200" dirty="0"/>
        </a:p>
      </dsp:txBody>
      <dsp:txXfrm>
        <a:off x="6028961" y="3669359"/>
        <a:ext cx="5148879" cy="15260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CAD9E-83C8-490B-9565-C61604EF3573}" type="datetimeFigureOut">
              <a:rPr lang="ru-RU" smtClean="0"/>
              <a:t>28.03.2019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5C54307-2ADD-42A6-8168-FFD7B78C48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782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CAD9E-83C8-490B-9565-C61604EF3573}" type="datetimeFigureOut">
              <a:rPr lang="ru-RU" smtClean="0"/>
              <a:t>28.03.2019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5C54307-2ADD-42A6-8168-FFD7B78C48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832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CAD9E-83C8-490B-9565-C61604EF3573}" type="datetimeFigureOut">
              <a:rPr lang="ru-RU" smtClean="0"/>
              <a:t>28.03.2019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5C54307-2ADD-42A6-8168-FFD7B78C481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62409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CAD9E-83C8-490B-9565-C61604EF3573}" type="datetimeFigureOut">
              <a:rPr lang="ru-RU" smtClean="0"/>
              <a:t>28.03.2019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5C54307-2ADD-42A6-8168-FFD7B78C48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08113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CAD9E-83C8-490B-9565-C61604EF3573}" type="datetimeFigureOut">
              <a:rPr lang="ru-RU" smtClean="0"/>
              <a:t>28.03.2019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5C54307-2ADD-42A6-8168-FFD7B78C481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411767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CAD9E-83C8-490B-9565-C61604EF3573}" type="datetimeFigureOut">
              <a:rPr lang="ru-RU" smtClean="0"/>
              <a:t>28.03.2019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5C54307-2ADD-42A6-8168-FFD7B78C48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42094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CAD9E-83C8-490B-9565-C61604EF3573}" type="datetimeFigureOut">
              <a:rPr lang="ru-RU" smtClean="0"/>
              <a:t>28.03.2019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54307-2ADD-42A6-8168-FFD7B78C48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5283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CAD9E-83C8-490B-9565-C61604EF3573}" type="datetimeFigureOut">
              <a:rPr lang="ru-RU" smtClean="0"/>
              <a:t>28.03.2019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54307-2ADD-42A6-8168-FFD7B78C48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032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CAD9E-83C8-490B-9565-C61604EF3573}" type="datetimeFigureOut">
              <a:rPr lang="ru-RU" smtClean="0"/>
              <a:t>28.03.2019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54307-2ADD-42A6-8168-FFD7B78C48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830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CAD9E-83C8-490B-9565-C61604EF3573}" type="datetimeFigureOut">
              <a:rPr lang="ru-RU" smtClean="0"/>
              <a:t>28.03.2019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5C54307-2ADD-42A6-8168-FFD7B78C48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272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CAD9E-83C8-490B-9565-C61604EF3573}" type="datetimeFigureOut">
              <a:rPr lang="ru-RU" smtClean="0"/>
              <a:t>28.03.2019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5C54307-2ADD-42A6-8168-FFD7B78C48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9402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CAD9E-83C8-490B-9565-C61604EF3573}" type="datetimeFigureOut">
              <a:rPr lang="ru-RU" smtClean="0"/>
              <a:t>28.03.2019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5C54307-2ADD-42A6-8168-FFD7B78C48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2221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CAD9E-83C8-490B-9565-C61604EF3573}" type="datetimeFigureOut">
              <a:rPr lang="ru-RU" smtClean="0"/>
              <a:t>28.03.2019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54307-2ADD-42A6-8168-FFD7B78C48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336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CAD9E-83C8-490B-9565-C61604EF3573}" type="datetimeFigureOut">
              <a:rPr lang="ru-RU" smtClean="0"/>
              <a:t>28.03.2019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54307-2ADD-42A6-8168-FFD7B78C48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130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CAD9E-83C8-490B-9565-C61604EF3573}" type="datetimeFigureOut">
              <a:rPr lang="ru-RU" smtClean="0"/>
              <a:t>28.03.2019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54307-2ADD-42A6-8168-FFD7B78C48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496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CAD9E-83C8-490B-9565-C61604EF3573}" type="datetimeFigureOut">
              <a:rPr lang="ru-RU" smtClean="0"/>
              <a:t>28.03.2019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5C54307-2ADD-42A6-8168-FFD7B78C48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117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8CAD9E-83C8-490B-9565-C61604EF3573}" type="datetimeFigureOut">
              <a:rPr lang="ru-RU" smtClean="0"/>
              <a:t>28.03.2019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5C54307-2ADD-42A6-8168-FFD7B78C48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020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  <p:sldLayoutId id="2147483827" r:id="rId13"/>
    <p:sldLayoutId id="2147483828" r:id="rId14"/>
    <p:sldLayoutId id="2147483829" r:id="rId15"/>
    <p:sldLayoutId id="214748383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736725" y="985838"/>
            <a:ext cx="10455275" cy="5232400"/>
          </a:xfr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 prst="riblet"/>
          </a:sp3d>
        </p:spPr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anose="02010803020104030203" pitchFamily="2" charset="-79"/>
              </a:rPr>
              <a:t>Вы оплатили государственную пошлину, администрируемую Управлением Минюста России по Тюменской области,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anose="02010803020104030203" pitchFamily="2" charset="-79"/>
              </a:rPr>
              <a:t>то есть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anose="02010803020104030203" pitchFamily="2" charset="-79"/>
              </a:rPr>
              <a:t>в реквизитах платежного документа указано :</a:t>
            </a:r>
            <a:b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anose="02010803020104030203" pitchFamily="2" charset="-79"/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 </a:t>
            </a:r>
            <a:r>
              <a:rPr lang="ru-RU" sz="3200" b="1" dirty="0" smtClean="0"/>
              <a:t>ИНН 7202194263    КПП 720301001  </a:t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Наименование получателя : УФК по Тюменской области (УПРАВЛЕНИЕ МИНЮСТА РОССИИ ПО ТЮМЕНСКОЙ ОБЛАСТИ)</a:t>
            </a:r>
            <a:r>
              <a:rPr lang="ru-RU" sz="2800" b="1" dirty="0" smtClean="0"/>
              <a:t>, </a:t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но,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каким -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причинам,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вам требуется вернуть уплаченную государственную пошлину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23908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9587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Алгоритм действий: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679079"/>
              </p:ext>
            </p:extLst>
          </p:nvPr>
        </p:nvGraphicFramePr>
        <p:xfrm>
          <a:off x="429768" y="1124712"/>
          <a:ext cx="11228832" cy="5468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88717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ВНИМАНИЕ !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gradFill>
            <a:gsLst>
              <a:gs pos="0">
                <a:schemeClr val="accent1">
                  <a:lumMod val="0"/>
                  <a:lumOff val="10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fontScale="77500" lnSpcReduction="20000"/>
          </a:bodyPr>
          <a:lstStyle/>
          <a:p>
            <a:r>
              <a:rPr lang="ru-RU" sz="1800" dirty="0"/>
              <a:t>В соответствии со ст. 333.40 Налогового кодекса Российской Федерации возврат уплаченной государственной пошлины осуществляется  в  случае</a:t>
            </a:r>
            <a:r>
              <a:rPr lang="ru-RU" sz="1800" dirty="0" smtClean="0"/>
              <a:t>: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>       уплаты </a:t>
            </a:r>
            <a:r>
              <a:rPr lang="ru-RU" sz="1800" dirty="0"/>
              <a:t>государственной пошлины в большем размере, чем это предусмотрено</a:t>
            </a:r>
            <a:r>
              <a:rPr lang="ru-RU" sz="1800" dirty="0" smtClean="0"/>
              <a:t>;</a:t>
            </a:r>
          </a:p>
          <a:p>
            <a:pPr marL="0" indent="0">
              <a:buNone/>
            </a:pPr>
            <a:r>
              <a:rPr lang="ru-RU" sz="1800" dirty="0"/>
              <a:t> </a:t>
            </a:r>
            <a:br>
              <a:rPr lang="ru-RU" sz="1800" dirty="0"/>
            </a:br>
            <a:r>
              <a:rPr lang="ru-RU" sz="1800" dirty="0" smtClean="0"/>
              <a:t>       отказа </a:t>
            </a:r>
            <a:r>
              <a:rPr lang="ru-RU" sz="1800" dirty="0"/>
              <a:t>лиц, уплативших государственную пошлину, от совершения юридически значимого </a:t>
            </a:r>
            <a:r>
              <a:rPr lang="ru-RU" sz="1800" dirty="0" smtClean="0"/>
              <a:t>   действия </a:t>
            </a:r>
            <a:r>
              <a:rPr lang="ru-RU" sz="1800" dirty="0"/>
              <a:t>до </a:t>
            </a:r>
            <a:r>
              <a:rPr lang="ru-RU" sz="1800" dirty="0" smtClean="0"/>
              <a:t>     обращения </a:t>
            </a:r>
            <a:r>
              <a:rPr lang="ru-RU" sz="1800" dirty="0"/>
              <a:t>в уполномоченный орган, совершающий данное юридически значимое действие</a:t>
            </a:r>
            <a:r>
              <a:rPr lang="ru-RU" sz="1800" dirty="0" smtClean="0"/>
              <a:t>.</a:t>
            </a:r>
          </a:p>
          <a:p>
            <a:pPr algn="just"/>
            <a:r>
              <a:rPr lang="ru-RU" sz="1900" dirty="0" smtClean="0"/>
              <a:t>не </a:t>
            </a:r>
            <a:r>
              <a:rPr lang="ru-RU" sz="1900" dirty="0"/>
              <a:t>подлежит возврату государственная пошлина, уплаченная за государственную регистрацию заключения брака, расторжения брака, перемены имени, внесение исправлений и (или) изменений в записи актов гражданского состояния, в случае, если впоследствии не была произведена государственная регистрация соответствующего акта гражданского состояния </a:t>
            </a:r>
            <a:r>
              <a:rPr lang="ru-RU" sz="1900" dirty="0" smtClean="0"/>
              <a:t>или не </a:t>
            </a:r>
            <a:r>
              <a:rPr lang="ru-RU" sz="1900" dirty="0"/>
              <a:t>были внесены исправления и изменения в записи актов гражданского состояния</a:t>
            </a:r>
            <a:r>
              <a:rPr lang="ru-RU" dirty="0" smtClean="0"/>
              <a:t>.</a:t>
            </a:r>
          </a:p>
          <a:p>
            <a:pPr algn="just"/>
            <a:r>
              <a:rPr lang="ru-RU" sz="1800" dirty="0"/>
              <a:t>в</a:t>
            </a:r>
            <a:r>
              <a:rPr lang="ru-RU" sz="1800" dirty="0" smtClean="0"/>
              <a:t>озврат государственной пошлины производится плательщику государственной пошлины.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2711095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176</TotalTime>
  <Words>267</Words>
  <Application>Microsoft Office PowerPoint</Application>
  <PresentationFormat>Широкоэкранный</PresentationFormat>
  <Paragraphs>26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Aharoni</vt:lpstr>
      <vt:lpstr>Arial</vt:lpstr>
      <vt:lpstr>Century Gothic</vt:lpstr>
      <vt:lpstr>Wingdings 3</vt:lpstr>
      <vt:lpstr>Легкий дым</vt:lpstr>
      <vt:lpstr>Вы оплатили государственную пошлину, администрируемую Управлением Минюста России по Тюменской области, то есть в реквизитах платежного документа указано :   ИНН 7202194263    КПП 720301001    Наименование получателя : УФК по Тюменской области (УПРАВЛЕНИЕ МИНЮСТА РОССИИ ПО ТЮМЕНСКОЙ ОБЛАСТИ),   но, по каким - то причинам, вам требуется вернуть уплаченную государственную пошлину</vt:lpstr>
      <vt:lpstr>Алгоритм действий:</vt:lpstr>
      <vt:lpstr>ВНИМАНИЕ 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 неверно оплатили госпошлину, что делать?</dc:title>
  <dc:creator>Бухгалтерия</dc:creator>
  <cp:lastModifiedBy>Бухгалтерия</cp:lastModifiedBy>
  <cp:revision>30</cp:revision>
  <cp:lastPrinted>2019-03-28T06:46:47Z</cp:lastPrinted>
  <dcterms:created xsi:type="dcterms:W3CDTF">2019-03-25T11:01:39Z</dcterms:created>
  <dcterms:modified xsi:type="dcterms:W3CDTF">2019-03-28T07:42:08Z</dcterms:modified>
</cp:coreProperties>
</file>